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98" r:id="rId2"/>
    <p:sldId id="352" r:id="rId3"/>
    <p:sldId id="353" r:id="rId4"/>
    <p:sldId id="362" r:id="rId5"/>
    <p:sldId id="371" r:id="rId6"/>
    <p:sldId id="363" r:id="rId7"/>
    <p:sldId id="315" r:id="rId8"/>
    <p:sldId id="354" r:id="rId9"/>
    <p:sldId id="355" r:id="rId10"/>
    <p:sldId id="364" r:id="rId11"/>
    <p:sldId id="316" r:id="rId12"/>
    <p:sldId id="357" r:id="rId13"/>
    <p:sldId id="356" r:id="rId14"/>
    <p:sldId id="317" r:id="rId15"/>
    <p:sldId id="358" r:id="rId16"/>
    <p:sldId id="359" r:id="rId17"/>
    <p:sldId id="293" r:id="rId18"/>
    <p:sldId id="360" r:id="rId19"/>
    <p:sldId id="361" r:id="rId20"/>
    <p:sldId id="369" r:id="rId21"/>
    <p:sldId id="367" r:id="rId22"/>
    <p:sldId id="366" r:id="rId23"/>
    <p:sldId id="280" r:id="rId24"/>
    <p:sldId id="262" r:id="rId25"/>
    <p:sldId id="277" r:id="rId26"/>
    <p:sldId id="417" r:id="rId27"/>
    <p:sldId id="414" r:id="rId28"/>
    <p:sldId id="415" r:id="rId29"/>
    <p:sldId id="416" r:id="rId30"/>
    <p:sldId id="411" r:id="rId31"/>
    <p:sldId id="413" r:id="rId32"/>
    <p:sldId id="339" r:id="rId33"/>
    <p:sldId id="343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8"/>
    <p:restoredTop sz="96405"/>
  </p:normalViewPr>
  <p:slideViewPr>
    <p:cSldViewPr snapToGrid="0" snapToObjects="1">
      <p:cViewPr varScale="1">
        <p:scale>
          <a:sx n="86" d="100"/>
          <a:sy n="86" d="100"/>
        </p:scale>
        <p:origin x="24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55F-A764-FC44-BEEE-D7C4EE71CF9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FE5B-39E0-E946-A2B0-503E8D94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2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3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2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7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8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AEAE-9380-E944-B8FB-BA1C7F7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B660F-C7FA-FD4B-9125-440DD77C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70AC7-35E0-804C-83C2-2FCF68B7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2328-6AE1-D649-A994-8ED4E1F7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A7EC-971F-1841-B9BC-E9CB596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6E2D-2C6E-5B4B-AEE1-7BDAB3DD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D927-F1E1-1945-8A7D-548A36AD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A9-DA94-7045-B335-79DBA0ED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2B07-893F-D24F-A5D9-C55A33EA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E4E8-2A3C-1D4D-BFC0-F4F7ACAF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7E4D-E1FB-814B-911A-C870A3B2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E505-7FEA-D54A-9D27-64BA67D71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782D-1E97-7544-B9FB-BFB3EDF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2A7C-1E52-0E49-B263-DA72987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75FE-CF97-B941-BE85-FF5708E1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BB4-0641-4A4B-8296-DDF56F85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00AF-0F67-A34C-BB2B-FDA93BE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FB90-97B5-7941-906A-983BDD56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C833-215A-EB41-84A4-79332BC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93B9-C539-8E4D-AD7E-E7C690E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2408-1BC0-654A-A582-CEAF56C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1575-C03F-D941-AC7A-1BBA414F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C42C-4E2B-134F-902C-08560B4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6FD7-258A-EB45-BBC8-CCB4BDE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ECD-5699-7D45-8A20-2E0A5F63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3DD3-1F11-0243-A23B-38A2A94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EF30-3D4D-544E-9C49-027C76B5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BA7E-B629-D548-9174-30E9EF4B8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C3EA-551B-EF47-B5CE-45B806E1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BE34-6A7D-9243-824B-85C4DBF1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08E7B-A7CF-E647-9BDA-7CE7791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95F-F03B-184F-A2DC-89AE15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6B73-B2BA-9347-AD61-E1DD6072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2C09-C6FC-7B47-9E19-AAF4FE677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F706F-D53E-7D4A-9F46-6F41A0E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DF7E-3979-B544-BAB5-3D07852D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21FC-F29A-DA4E-9CC4-4E2616B9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028-C7C7-0241-8508-51BB5076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BC0A7-4482-C14D-AB22-D8F7920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ED-3847-6A45-BF4D-1D1D0518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5824-36F6-8849-B482-4C934324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B2867-D5B3-D846-9A26-B1F1304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2380-C1A3-0C46-9694-6B58E315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C3485-4BBD-094F-9138-E7A0B14C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84B16-F00E-9C48-9288-EFC0740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7089-8451-3C44-BC05-933A41B8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9D60-9420-5645-85FC-6E94DDC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D5CF-CDFD-504C-BB58-BA1F0B75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95C8-268C-7148-A4C2-D29D4083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1EA6-F10C-D34F-9734-31F1E103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6D20A-EB3F-DA46-946B-5ED5FF9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AC6E4-B8F4-3A40-B997-EFCD1D54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9F5-254E-BF49-BCAC-C7180E87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CCD3-7E1A-D84B-87A8-018BD576A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40E1-FD7E-1E4D-A4E9-F520F8C1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3B33-5ED4-1242-8F8D-2BDA6B1E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A30C-2A0A-CE47-BF09-5EFAB0BF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664F-57C9-2B44-A85A-52F1F4CA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024D-FD5F-5C4F-BEB6-1FFA516A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4D0-7211-A941-B8DD-35E7D2F1D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5B1-3B7C-E946-9A6C-B4E8E5DE3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FD4A-6E0D-1944-BA5F-1755D1A7DD7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E672-1AA3-1342-9A1E-E5B7461BC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0A30-CACC-824C-8AB1-51BF6E36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1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1.png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40.png"/><Relationship Id="rId5" Type="http://schemas.openxmlformats.org/officeDocument/2006/relationships/image" Target="../media/image152.png"/><Relationship Id="rId10" Type="http://schemas.openxmlformats.org/officeDocument/2006/relationships/image" Target="../media/image200.png"/><Relationship Id="rId4" Type="http://schemas.openxmlformats.org/officeDocument/2006/relationships/image" Target="../media/image141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24F7B-69CA-C240-8026-F5838AE6FDC3}"/>
              </a:ext>
            </a:extLst>
          </p:cNvPr>
          <p:cNvSpPr txBox="1"/>
          <p:nvPr/>
        </p:nvSpPr>
        <p:spPr>
          <a:xfrm>
            <a:off x="694006" y="1659988"/>
            <a:ext cx="1080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all the thermodynamic surfaces we’ve worked with this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Recap weeks 10-13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C99E-4DB9-154D-82DE-85605AB7CA19}"/>
              </a:ext>
            </a:extLst>
          </p:cNvPr>
          <p:cNvSpPr txBox="1"/>
          <p:nvPr/>
        </p:nvSpPr>
        <p:spPr>
          <a:xfrm>
            <a:off x="0" y="0"/>
            <a:ext cx="75965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06780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/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Joule-Thomson coefficient</a:t>
                </a:r>
              </a:p>
              <a:p>
                <a:pPr algn="ctr"/>
                <a:r>
                  <a:rPr lang="en-US" dirty="0"/>
                  <a:t>Measure by releasing compressed gas to 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blipFill>
                <a:blip r:embed="rId6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B908B152-776E-D141-B455-94DF58D30C2A}"/>
              </a:ext>
            </a:extLst>
          </p:cNvPr>
          <p:cNvSpPr/>
          <p:nvPr/>
        </p:nvSpPr>
        <p:spPr>
          <a:xfrm rot="17346277" flipH="1">
            <a:off x="6889766" y="3344128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F6997-6E2D-7346-AC99-846ECBCC5BBC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1A583-F339-F84D-865E-ECC8E5D72E68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1276A7-3612-1743-80B4-6B8F9FE95478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F045C-FE8D-AF5C-A1F6-6C9C6E8AAB64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F045C-FE8D-AF5C-A1F6-6C9C6E8A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4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2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DAD02D9-4C99-6048-B8FC-4C972765E0D0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D9B3CB-A60B-C041-AEFF-8FACEC1BCD3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C0AC4C-C5C2-5C45-ADEB-ACCC48242A39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54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21189429">
            <a:off x="6403841" y="3401776"/>
            <a:ext cx="1852059" cy="1728538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72769-1657-E549-B786-B7D3E688A19C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505E5E-72BF-B540-96EA-63DB0011702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E27AB7-28B0-F44F-8618-413479E26750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E6BFA-FAC8-714F-A232-283657A69080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volume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4C8A1-8F5D-302E-552D-15B13493B9E7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4C8A1-8F5D-302E-552D-15B13493B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393555">
            <a:off x="5361042" y="1748219"/>
            <a:ext cx="3874470" cy="3571109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3AC84-E777-B948-B7E9-8AD096BCB62D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25AEA6-DED2-CD41-8C25-B15C22CAFC8E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C526F-3AD2-8C4E-89F5-FA1FDC2ED8C1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4C5D8-22D9-7A4C-9549-5C2BF347E37D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E7854-CD9C-14B3-F4AF-F3900701CCE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E7854-CD9C-14B3-F4AF-F3900701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32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436DA83-9ADA-5A43-8E60-074A532FFF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AF368-FA60-334B-A38E-45586302FC5E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AEEA63-103D-6746-B6C1-0D9985D84396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F6EF4DCC-0BD8-4741-8369-E288728E0328}"/>
              </a:ext>
            </a:extLst>
          </p:cNvPr>
          <p:cNvSpPr/>
          <p:nvPr/>
        </p:nvSpPr>
        <p:spPr>
          <a:xfrm rot="21189429">
            <a:off x="6361639" y="2695890"/>
            <a:ext cx="2610528" cy="2391602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756086-600F-BF4D-A9FF-2375C7F91D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14827D-FD43-384C-A2A9-66E2254DF050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21EAC-503D-4E4E-A791-D0F0C10F0F47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62B90B-FBA5-A34C-B068-232006DAED65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Entropy (S) goes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604FC7-E67F-8E1E-3739-F0919E40C600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604FC7-E67F-8E1E-3739-F0919E40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5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637CEB4C-EDE1-1B42-8F4D-1F9B7FE57650}"/>
              </a:ext>
            </a:extLst>
          </p:cNvPr>
          <p:cNvSpPr/>
          <p:nvPr/>
        </p:nvSpPr>
        <p:spPr>
          <a:xfrm rot="2140777">
            <a:off x="4686768" y="3903411"/>
            <a:ext cx="796786" cy="107456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B4865-21F6-FF44-9744-47ADF6C84103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D431C2-179F-C94B-B281-ED5F1A2A5CB8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B6E62-FF69-2F45-A711-4268F68710BA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BD7341-FF2B-184F-9907-FD5EB4DDFDB7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D3712-914A-1C04-C84B-B4148BBD864B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D3712-914A-1C04-C84B-B4148BBD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1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C24A17B-2E67-9D4E-89B4-FFF5C048A7A8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AD808-B5AA-824D-AA04-293A52BEF2D1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E5378-89F9-F947-9421-A076B2CAD4D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0874451" flipH="1">
            <a:off x="6431719" y="3343870"/>
            <a:ext cx="1004599" cy="170923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2031A-5C3C-4243-AD11-DE9D825376EB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2F29B-31AB-5B4A-8920-C3D6258AC5C5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5838C-AE65-424C-8534-5AE41B2E0CA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63C70D-2132-7342-A14E-07C6F01EBDD4}"/>
              </a:ext>
            </a:extLst>
          </p:cNvPr>
          <p:cNvSpPr txBox="1"/>
          <p:nvPr/>
        </p:nvSpPr>
        <p:spPr>
          <a:xfrm>
            <a:off x="7457147" y="4950723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Gibbs energy (G)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4DDECA-FBFD-2690-4EDE-31D8DA31D75B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4DDECA-FBFD-2690-4EDE-31D8DA31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blipFill>
                <a:blip r:embed="rId7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8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1434303">
            <a:off x="4180437" y="3313210"/>
            <a:ext cx="1377485" cy="1808907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60E5EB-1F07-0046-B526-36A157BC477C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1BF3-6938-0041-91D0-6B60C8EBADFD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B9ECB-DF88-E64A-8349-9D635DFFE6BA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AF3-6D07-274F-B713-F615CBBB4172}"/>
              </a:ext>
            </a:extLst>
          </p:cNvPr>
          <p:cNvSpPr txBox="1"/>
          <p:nvPr/>
        </p:nvSpPr>
        <p:spPr>
          <a:xfrm>
            <a:off x="4272914" y="5642480"/>
            <a:ext cx="452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Gibbs energy (G) goes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98B6F-DAE5-2C67-33B8-5C2E409D666E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98B6F-DAE5-2C67-33B8-5C2E409D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1527184" cy="461665"/>
              </a:xfrm>
              <a:prstGeom prst="rect">
                <a:avLst/>
              </a:prstGeom>
              <a:blipFill>
                <a:blip r:embed="rId7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5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4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27FCF-1FD5-1540-AC7C-64050E33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461665"/>
            <a:ext cx="5478780" cy="50654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1DDBE-F0B8-D9D8-6AD4-14BFB2B45A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Intersecting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1DDBE-F0B8-D9D8-6AD4-14BFB2B45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6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07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Intersecting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6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3AF06A-753E-2E49-AE0F-4A56AD9D41AF}"/>
              </a:ext>
            </a:extLst>
          </p:cNvPr>
          <p:cNvSpPr txBox="1"/>
          <p:nvPr/>
        </p:nvSpPr>
        <p:spPr>
          <a:xfrm>
            <a:off x="7141683" y="5313128"/>
            <a:ext cx="3908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Along a </a:t>
            </a:r>
            <a:r>
              <a:rPr lang="en-US" sz="2000" b="1" dirty="0"/>
              <a:t>phase boundary</a:t>
            </a:r>
            <a:endParaRPr lang="en-US" sz="2000" b="1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ABF3588-C722-4145-9408-D327FFEE539B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6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/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Along a </a:t>
                </a:r>
                <a:r>
                  <a:rPr lang="en-US" sz="2000" b="1" dirty="0"/>
                  <a:t>phase boundary</a:t>
                </a:r>
                <a:endParaRPr lang="en-US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(Clapeyron Equation)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blipFill>
                <a:blip r:embed="rId4"/>
                <a:stretch>
                  <a:fillRect t="-2727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575EEBC8-452F-A641-8067-2574DB189CC2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95EFA-8092-AD40-8445-C604592550C0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64806-12D9-7D45-A452-8717D8E199DE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FDB3D-718B-9948-8849-9BDF7AAF3C2A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2D5F36-0A02-D047-A88E-D7455EE95C75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D816B-743F-404C-843E-BA7668650159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AC231-E453-6143-A7DC-78FE2E24175B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C78AFA-CE22-DCF4-E2E3-2944D48E6CE0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Intersecting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C78AFA-CE22-DCF4-E2E3-2944D48E6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6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96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C4322-2EA7-654F-9F85-A63E8B503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0" b="43095"/>
          <a:stretch/>
        </p:blipFill>
        <p:spPr>
          <a:xfrm>
            <a:off x="878915" y="498336"/>
            <a:ext cx="10434169" cy="614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146BA-2288-F044-B651-A30C882F6A70}"/>
              </a:ext>
            </a:extLst>
          </p:cNvPr>
          <p:cNvSpPr txBox="1"/>
          <p:nvPr/>
        </p:nvSpPr>
        <p:spPr>
          <a:xfrm>
            <a:off x="0" y="2381"/>
            <a:ext cx="609824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Summary of measurable quantities </a:t>
            </a:r>
          </a:p>
        </p:txBody>
      </p:sp>
    </p:spTree>
    <p:extLst>
      <p:ext uri="{BB962C8B-B14F-4D97-AF65-F5344CB8AC3E}">
        <p14:creationId xmlns:p14="http://schemas.microsoft.com/office/powerpoint/2010/main" val="237701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C9344-5E1F-1049-8604-40854940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52" y="774655"/>
            <a:ext cx="3698718" cy="306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8189F6-FDA7-DC4A-A7E0-98F1005E9C29}"/>
              </a:ext>
            </a:extLst>
          </p:cNvPr>
          <p:cNvSpPr txBox="1"/>
          <p:nvPr/>
        </p:nvSpPr>
        <p:spPr>
          <a:xfrm>
            <a:off x="-1" y="-3219"/>
            <a:ext cx="108258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</a:t>
            </a:r>
            <a:r>
              <a:rPr lang="en-US" sz="2400" b="1" i="1" dirty="0"/>
              <a:t> </a:t>
            </a:r>
            <a:r>
              <a:rPr lang="en-US" sz="2400" b="1" dirty="0"/>
              <a:t>(of where to go in space)</a:t>
            </a:r>
            <a:endParaRPr lang="en-US" sz="2400" b="1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EBCF6E-0749-F04D-973C-FB7B110471DD}"/>
              </a:ext>
            </a:extLst>
          </p:cNvPr>
          <p:cNvGrpSpPr/>
          <p:nvPr/>
        </p:nvGrpSpPr>
        <p:grpSpPr>
          <a:xfrm>
            <a:off x="2219916" y="3790606"/>
            <a:ext cx="7223342" cy="2693322"/>
            <a:chOff x="2219916" y="3840481"/>
            <a:chExt cx="7223342" cy="269332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BD6E97-1E7F-4144-AD39-DE8D2661048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89" y="5370021"/>
              <a:ext cx="1632064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E0D176C-43B2-FA4B-BC55-226E1FC391E6}"/>
                </a:ext>
              </a:extLst>
            </p:cNvPr>
            <p:cNvGrpSpPr/>
            <p:nvPr/>
          </p:nvGrpSpPr>
          <p:grpSpPr>
            <a:xfrm>
              <a:off x="2219916" y="4588625"/>
              <a:ext cx="2177934" cy="1562792"/>
              <a:chOff x="2219916" y="4588625"/>
              <a:chExt cx="2177934" cy="1562792"/>
            </a:xfrm>
          </p:grpSpPr>
          <p:sp>
            <p:nvSpPr>
              <p:cNvPr id="2" name="Frame 1">
                <a:extLst>
                  <a:ext uri="{FF2B5EF4-FFF2-40B4-BE49-F238E27FC236}">
                    <a16:creationId xmlns:a16="http://schemas.microsoft.com/office/drawing/2014/main" id="{C494A259-0E37-3948-8CFD-A5FA29177745}"/>
                  </a:ext>
                </a:extLst>
              </p:cNvPr>
              <p:cNvSpPr/>
              <p:nvPr/>
            </p:nvSpPr>
            <p:spPr>
              <a:xfrm>
                <a:off x="2219916" y="4588625"/>
                <a:ext cx="2177934" cy="1562792"/>
              </a:xfrm>
              <a:prstGeom prst="frame">
                <a:avLst>
                  <a:gd name="adj1" fmla="val 6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351FB53-C44E-804B-BB37-088BD08E751A}"/>
                  </a:ext>
                </a:extLst>
              </p:cNvPr>
              <p:cNvGrpSpPr/>
              <p:nvPr/>
            </p:nvGrpSpPr>
            <p:grpSpPr>
              <a:xfrm>
                <a:off x="2631202" y="4966855"/>
                <a:ext cx="1292837" cy="702424"/>
                <a:chOff x="2631202" y="4966855"/>
                <a:chExt cx="1292837" cy="702424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9EDEEA6-5A18-5945-B506-00CBAC6EA916}"/>
                    </a:ext>
                  </a:extLst>
                </p:cNvPr>
                <p:cNvSpPr/>
                <p:nvPr/>
              </p:nvSpPr>
              <p:spPr>
                <a:xfrm>
                  <a:off x="2631202" y="5037513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B01444D-6999-2A42-AD8B-533A1E100532}"/>
                    </a:ext>
                  </a:extLst>
                </p:cNvPr>
                <p:cNvSpPr/>
                <p:nvPr/>
              </p:nvSpPr>
              <p:spPr>
                <a:xfrm>
                  <a:off x="3167358" y="5370021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50DEC45-DC24-3D47-A432-D8B20A754140}"/>
                    </a:ext>
                  </a:extLst>
                </p:cNvPr>
                <p:cNvSpPr/>
                <p:nvPr/>
              </p:nvSpPr>
              <p:spPr>
                <a:xfrm>
                  <a:off x="3640989" y="4966855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E5DB71-05B1-9349-AC38-0FBB6F223E18}"/>
                </a:ext>
              </a:extLst>
            </p:cNvPr>
            <p:cNvGrpSpPr/>
            <p:nvPr/>
          </p:nvGrpSpPr>
          <p:grpSpPr>
            <a:xfrm>
              <a:off x="6395675" y="3840481"/>
              <a:ext cx="3047583" cy="2693322"/>
              <a:chOff x="6395675" y="3840481"/>
              <a:chExt cx="3047583" cy="269332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D8370A-9F61-704A-BB39-D96D6C454F67}"/>
                  </a:ext>
                </a:extLst>
              </p:cNvPr>
              <p:cNvGrpSpPr/>
              <p:nvPr/>
            </p:nvGrpSpPr>
            <p:grpSpPr>
              <a:xfrm>
                <a:off x="6395675" y="3840481"/>
                <a:ext cx="3047583" cy="2693322"/>
                <a:chOff x="6395675" y="3840481"/>
                <a:chExt cx="3047583" cy="2693322"/>
              </a:xfrm>
            </p:grpSpPr>
            <p:sp>
              <p:nvSpPr>
                <p:cNvPr id="7" name="Frame 6">
                  <a:extLst>
                    <a:ext uri="{FF2B5EF4-FFF2-40B4-BE49-F238E27FC236}">
                      <a16:creationId xmlns:a16="http://schemas.microsoft.com/office/drawing/2014/main" id="{8E421862-6985-A448-A7B7-C8166AB0C420}"/>
                    </a:ext>
                  </a:extLst>
                </p:cNvPr>
                <p:cNvSpPr/>
                <p:nvPr/>
              </p:nvSpPr>
              <p:spPr>
                <a:xfrm>
                  <a:off x="6395675" y="3840481"/>
                  <a:ext cx="3047583" cy="2693322"/>
                </a:xfrm>
                <a:prstGeom prst="frame">
                  <a:avLst>
                    <a:gd name="adj1" fmla="val 364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7725B4F-00CD-6C48-AE7D-D37C6A01996B}"/>
                    </a:ext>
                  </a:extLst>
                </p:cNvPr>
                <p:cNvGrpSpPr/>
                <p:nvPr/>
              </p:nvGrpSpPr>
              <p:grpSpPr>
                <a:xfrm>
                  <a:off x="7232854" y="4420293"/>
                  <a:ext cx="1292837" cy="1899456"/>
                  <a:chOff x="2631202" y="4966855"/>
                  <a:chExt cx="1292837" cy="189945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9C27CBB-E978-E841-9BFA-EDCB754ED90D}"/>
                      </a:ext>
                    </a:extLst>
                  </p:cNvPr>
                  <p:cNvSpPr/>
                  <p:nvPr/>
                </p:nvSpPr>
                <p:spPr>
                  <a:xfrm>
                    <a:off x="2631202" y="503751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3A1D2BE4-424C-EA45-9060-55A3BD5BFD15}"/>
                      </a:ext>
                    </a:extLst>
                  </p:cNvPr>
                  <p:cNvSpPr/>
                  <p:nvPr/>
                </p:nvSpPr>
                <p:spPr>
                  <a:xfrm>
                    <a:off x="3443459" y="656705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FACEB90B-435B-DF40-B12E-657C3C15397A}"/>
                      </a:ext>
                    </a:extLst>
                  </p:cNvPr>
                  <p:cNvSpPr/>
                  <p:nvPr/>
                </p:nvSpPr>
                <p:spPr>
                  <a:xfrm>
                    <a:off x="3640989" y="4966855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AB42A-C551-0D44-B356-FC1548DB05CB}"/>
                  </a:ext>
                </a:extLst>
              </p:cNvPr>
              <p:cNvSpPr txBox="1"/>
              <p:nvPr/>
            </p:nvSpPr>
            <p:spPr>
              <a:xfrm>
                <a:off x="6573934" y="4840337"/>
                <a:ext cx="26910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More choice about where to be </a:t>
                </a:r>
                <a:r>
                  <a:rPr lang="en-US" sz="2400" dirty="0">
                    <a:sym typeface="Wingdings" pitchFamily="2" charset="2"/>
                  </a:rPr>
                  <a:t> higher S</a:t>
                </a:r>
                <a:endParaRPr lang="en-US" sz="2400" dirty="0"/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E36767-778C-8C47-88CA-BEBF89647CBA}"/>
              </a:ext>
            </a:extLst>
          </p:cNvPr>
          <p:cNvCxnSpPr>
            <a:cxnSpLocks/>
          </p:cNvCxnSpPr>
          <p:nvPr/>
        </p:nvCxnSpPr>
        <p:spPr>
          <a:xfrm flipV="1">
            <a:off x="4536985" y="3241964"/>
            <a:ext cx="1664310" cy="15240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8210"/>
            <a:ext cx="104631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 (of how to distribute energy)</a:t>
            </a:r>
          </a:p>
        </p:txBody>
      </p:sp>
      <p:pic>
        <p:nvPicPr>
          <p:cNvPr id="3074" name="Picture 2" descr="Image result for image maxwell distribution">
            <a:extLst>
              <a:ext uri="{FF2B5EF4-FFF2-40B4-BE49-F238E27FC236}">
                <a16:creationId xmlns:a16="http://schemas.microsoft.com/office/drawing/2014/main" id="{0BA7F04F-9C0D-D048-BA45-D4F2B7A7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1348321"/>
            <a:ext cx="4980565" cy="29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E0286-C56C-494F-9742-488488E5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72" y="1003255"/>
            <a:ext cx="3698718" cy="30658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4AE774-A0B9-9B4C-AEBB-1458D80ED9FA}"/>
              </a:ext>
            </a:extLst>
          </p:cNvPr>
          <p:cNvCxnSpPr>
            <a:cxnSpLocks/>
          </p:cNvCxnSpPr>
          <p:nvPr/>
        </p:nvCxnSpPr>
        <p:spPr>
          <a:xfrm flipH="1" flipV="1">
            <a:off x="1851661" y="3228975"/>
            <a:ext cx="960119" cy="417195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6A022F-D563-B843-AF63-3FB985818350}"/>
              </a:ext>
            </a:extLst>
          </p:cNvPr>
          <p:cNvSpPr txBox="1"/>
          <p:nvPr/>
        </p:nvSpPr>
        <p:spPr>
          <a:xfrm>
            <a:off x="1851661" y="5116596"/>
            <a:ext cx="790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choice about where to distribute energy </a:t>
            </a:r>
            <a:r>
              <a:rPr lang="en-US" sz="2400" dirty="0">
                <a:sym typeface="Wingdings" pitchFamily="2" charset="2"/>
              </a:rPr>
              <a:t> higher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4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different phases in T,P state space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51127-1209-811A-66E9-A79ED311B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5151442" y="461665"/>
            <a:ext cx="6567667" cy="639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/>
              <p:nvPr/>
            </p:nvSpPr>
            <p:spPr>
              <a:xfrm>
                <a:off x="472891" y="3037098"/>
                <a:ext cx="485417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1" y="3037098"/>
                <a:ext cx="4854171" cy="783804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9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003525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Isobars of the entropy of water 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𝒃𝒂𝒓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0035252" cy="461665"/>
              </a:xfrm>
              <a:prstGeom prst="rect">
                <a:avLst/>
              </a:prstGeom>
              <a:blipFill>
                <a:blip r:embed="rId3"/>
                <a:stretch>
                  <a:fillRect l="-10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FB121EC0-4B06-29A4-C2A8-A9B37927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9" y="819615"/>
            <a:ext cx="6951111" cy="521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682C4-DBE9-E36F-65AE-8CE863136571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A12E6-E3CD-FB9D-ED0F-AA3251E5DC32}"/>
              </a:ext>
            </a:extLst>
          </p:cNvPr>
          <p:cNvGrpSpPr/>
          <p:nvPr/>
        </p:nvGrpSpPr>
        <p:grpSpPr>
          <a:xfrm>
            <a:off x="7720313" y="1506998"/>
            <a:ext cx="3946967" cy="3844003"/>
            <a:chOff x="7720313" y="1506998"/>
            <a:chExt cx="3946967" cy="3844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A3DDDA-3F9A-D39D-C1F5-942F8A736B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0" t="4270" r="12620" b="12968"/>
            <a:stretch/>
          </p:blipFill>
          <p:spPr bwMode="auto">
            <a:xfrm>
              <a:off x="7720313" y="1506998"/>
              <a:ext cx="3946967" cy="3844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AED29A4-A005-18BC-04E4-39DE1DA52F2A}"/>
                </a:ext>
              </a:extLst>
            </p:cNvPr>
            <p:cNvCxnSpPr/>
            <p:nvPr/>
          </p:nvCxnSpPr>
          <p:spPr>
            <a:xfrm>
              <a:off x="8137003" y="4641448"/>
              <a:ext cx="1898248" cy="26621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406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D3AB7F-15F6-C9E7-76B1-69A4C4B75B7D}"/>
              </a:ext>
            </a:extLst>
          </p:cNvPr>
          <p:cNvGrpSpPr/>
          <p:nvPr/>
        </p:nvGrpSpPr>
        <p:grpSpPr>
          <a:xfrm>
            <a:off x="7720313" y="1506998"/>
            <a:ext cx="3946967" cy="3844003"/>
            <a:chOff x="7720313" y="1506998"/>
            <a:chExt cx="3946967" cy="384400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EF5649F-8216-2F2F-E388-7885C52C4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0" t="4270" r="12620" b="12968"/>
            <a:stretch/>
          </p:blipFill>
          <p:spPr bwMode="auto">
            <a:xfrm>
              <a:off x="7720313" y="1506998"/>
              <a:ext cx="3946967" cy="3844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AF8367-E9C6-77AD-A734-91CE9CC7DA04}"/>
                </a:ext>
              </a:extLst>
            </p:cNvPr>
            <p:cNvCxnSpPr/>
            <p:nvPr/>
          </p:nvCxnSpPr>
          <p:spPr>
            <a:xfrm>
              <a:off x="8137003" y="4641448"/>
              <a:ext cx="1898248" cy="26621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CC2EF-FF92-4719-59F6-0E3A25C2D105}"/>
              </a:ext>
            </a:extLst>
          </p:cNvPr>
          <p:cNvGrpSpPr>
            <a:grpSpLocks noChangeAspect="1"/>
          </p:cNvGrpSpPr>
          <p:nvPr/>
        </p:nvGrpSpPr>
        <p:grpSpPr>
          <a:xfrm>
            <a:off x="359499" y="819615"/>
            <a:ext cx="8428640" cy="5218769"/>
            <a:chOff x="544834" y="217304"/>
            <a:chExt cx="9996503" cy="618954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0A3455D-7777-ACE1-B489-B49AE315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" y="217304"/>
              <a:ext cx="8244129" cy="618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1867833-9114-84DF-F518-045ABEEF811E}"/>
                </a:ext>
              </a:extLst>
            </p:cNvPr>
            <p:cNvCxnSpPr/>
            <p:nvPr/>
          </p:nvCxnSpPr>
          <p:spPr>
            <a:xfrm flipV="1">
              <a:off x="6647654" y="1255456"/>
              <a:ext cx="0" cy="2789499"/>
            </a:xfrm>
            <a:prstGeom prst="straightConnector1">
              <a:avLst/>
            </a:prstGeom>
            <a:ln w="63500">
              <a:solidFill>
                <a:srgbClr val="FF000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/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  </a:t>
                  </a:r>
                </a:p>
                <a:p>
                  <a:pPr algn="ctr"/>
                  <a:r>
                    <a:rPr lang="en-US" sz="2400" dirty="0">
                      <a:solidFill>
                        <a:srgbClr val="FF0000"/>
                      </a:solidFill>
                    </a:rPr>
                    <a:t>(at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373 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blipFill>
                  <a:blip r:embed="rId5"/>
                  <a:stretch>
                    <a:fillRect b="-12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638723-7778-63B8-41DE-6A7D5631B3DE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43FE4-D627-6F36-CAE2-AAE25640363E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vaporization of water</a:t>
            </a:r>
          </a:p>
        </p:txBody>
      </p:sp>
    </p:spTree>
    <p:extLst>
      <p:ext uri="{BB962C8B-B14F-4D97-AF65-F5344CB8AC3E}">
        <p14:creationId xmlns:p14="http://schemas.microsoft.com/office/powerpoint/2010/main" val="185476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CC2EF-FF92-4719-59F6-0E3A25C2D105}"/>
              </a:ext>
            </a:extLst>
          </p:cNvPr>
          <p:cNvGrpSpPr>
            <a:grpSpLocks noChangeAspect="1"/>
          </p:cNvGrpSpPr>
          <p:nvPr/>
        </p:nvGrpSpPr>
        <p:grpSpPr>
          <a:xfrm>
            <a:off x="359499" y="819615"/>
            <a:ext cx="8428640" cy="5218769"/>
            <a:chOff x="544834" y="217304"/>
            <a:chExt cx="9996503" cy="618954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0A3455D-7777-ACE1-B489-B49AE315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" y="217304"/>
              <a:ext cx="8244129" cy="618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1867833-9114-84DF-F518-045ABEEF811E}"/>
                </a:ext>
              </a:extLst>
            </p:cNvPr>
            <p:cNvCxnSpPr/>
            <p:nvPr/>
          </p:nvCxnSpPr>
          <p:spPr>
            <a:xfrm flipV="1">
              <a:off x="6647654" y="1255456"/>
              <a:ext cx="0" cy="2789499"/>
            </a:xfrm>
            <a:prstGeom prst="straightConnector1">
              <a:avLst/>
            </a:prstGeom>
            <a:ln w="63500">
              <a:solidFill>
                <a:srgbClr val="FF000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/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  </a:t>
                  </a:r>
                </a:p>
                <a:p>
                  <a:pPr algn="ctr"/>
                  <a:r>
                    <a:rPr lang="en-US" sz="2400" dirty="0">
                      <a:solidFill>
                        <a:srgbClr val="FF0000"/>
                      </a:solidFill>
                    </a:rPr>
                    <a:t>(at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373 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blipFill>
                  <a:blip r:embed="rId4"/>
                  <a:stretch>
                    <a:fillRect b="-12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67D97-48DA-6655-F646-72869D35C65A}"/>
              </a:ext>
            </a:extLst>
          </p:cNvPr>
          <p:cNvCxnSpPr>
            <a:cxnSpLocks/>
          </p:cNvCxnSpPr>
          <p:nvPr/>
        </p:nvCxnSpPr>
        <p:spPr>
          <a:xfrm flipV="1">
            <a:off x="3794022" y="1828800"/>
            <a:ext cx="0" cy="2633880"/>
          </a:xfrm>
          <a:prstGeom prst="straightConnector1">
            <a:avLst/>
          </a:prstGeom>
          <a:ln w="63500">
            <a:solidFill>
              <a:schemeClr val="tx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60921-2DB0-CC6A-2D1F-7AB69631FD79}"/>
                  </a:ext>
                </a:extLst>
              </p:cNvPr>
              <p:cNvSpPr txBox="1"/>
              <p:nvPr/>
            </p:nvSpPr>
            <p:spPr>
              <a:xfrm>
                <a:off x="1152677" y="2418950"/>
                <a:ext cx="3394157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=119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(at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298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60921-2DB0-CC6A-2D1F-7AB69631F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77" y="2418950"/>
                <a:ext cx="3394157" cy="1228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6D0D570-6BAC-13C7-F413-D4F582ED0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48B24A-A02A-A85B-B402-DD3B414B2661}"/>
              </a:ext>
            </a:extLst>
          </p:cNvPr>
          <p:cNvCxnSpPr/>
          <p:nvPr/>
        </p:nvCxnSpPr>
        <p:spPr>
          <a:xfrm>
            <a:off x="8137003" y="4641448"/>
            <a:ext cx="1898248" cy="266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BCFBCF-02AF-32EF-97D1-0F8BEDFF4805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ED04B4-5C1F-8A24-0081-A1B50AD40734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vaporization of water</a:t>
            </a:r>
          </a:p>
        </p:txBody>
      </p:sp>
    </p:spTree>
    <p:extLst>
      <p:ext uri="{BB962C8B-B14F-4D97-AF65-F5344CB8AC3E}">
        <p14:creationId xmlns:p14="http://schemas.microsoft.com/office/powerpoint/2010/main" val="354484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>
            <a:off x="2273098" y="2868930"/>
            <a:ext cx="4104936" cy="2251710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763D1-A56B-B030-8C37-7BE35D02964E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763D1-A56B-B030-8C37-7BE35D02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59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428263" y="593910"/>
            <a:ext cx="9907929" cy="5802425"/>
            <a:chOff x="191996" y="1777252"/>
            <a:chExt cx="6623073" cy="397937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300" b="32061"/>
            <a:stretch/>
          </p:blipFill>
          <p:spPr>
            <a:xfrm>
              <a:off x="191996" y="1777252"/>
              <a:ext cx="6623073" cy="397937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74264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Supercooling and superheating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71587-6471-7445-B944-3B5DEA88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912" y="1545220"/>
            <a:ext cx="3622653" cy="37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7A7A7E2-A05E-F4BC-2350-60A0CC48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" y="882881"/>
            <a:ext cx="7090046" cy="532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ABBB5-AF60-36FC-D0DA-F0960B2F8F4F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6921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Week 10 – Isotherms of the entropy of water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𝟐𝟗𝟖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ABBB5-AF60-36FC-D0DA-F0960B2F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869214" cy="461665"/>
              </a:xfrm>
              <a:prstGeom prst="rect">
                <a:avLst/>
              </a:prstGeom>
              <a:blipFill>
                <a:blip r:embed="rId4"/>
                <a:stretch>
                  <a:fillRect l="-102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69512DE-184E-8100-421C-CB9BEF7C4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D858D1-4C0B-9379-5D80-106F0259D879}"/>
              </a:ext>
            </a:extLst>
          </p:cNvPr>
          <p:cNvCxnSpPr>
            <a:cxnSpLocks/>
          </p:cNvCxnSpPr>
          <p:nvPr/>
        </p:nvCxnSpPr>
        <p:spPr>
          <a:xfrm flipV="1">
            <a:off x="11051848" y="4493172"/>
            <a:ext cx="740759" cy="650777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3C8D8C-5037-1521-B697-08EED15F25DF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chemeClr val="tx1">
                <a:alpha val="5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29A8F0-466C-BB3B-6AD8-38AA85938BBE}"/>
              </a:ext>
            </a:extLst>
          </p:cNvPr>
          <p:cNvCxnSpPr>
            <a:cxnSpLocks/>
          </p:cNvCxnSpPr>
          <p:nvPr/>
        </p:nvCxnSpPr>
        <p:spPr>
          <a:xfrm flipV="1">
            <a:off x="8953037" y="4493172"/>
            <a:ext cx="285556" cy="204087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2BBE0-1CD6-A6A4-D021-8B88B6021D9E}"/>
                  </a:ext>
                </a:extLst>
              </p:cNvPr>
              <p:cNvSpPr txBox="1"/>
              <p:nvPr/>
            </p:nvSpPr>
            <p:spPr>
              <a:xfrm>
                <a:off x="4934607" y="5843372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2BBE0-1CD6-A6A4-D021-8B88B6021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07" y="5843372"/>
                <a:ext cx="8353168" cy="783804"/>
              </a:xfrm>
              <a:prstGeom prst="rect">
                <a:avLst/>
              </a:prstGeom>
              <a:blipFill>
                <a:blip r:embed="rId6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295991" cy="4947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295991" cy="494751"/>
              </a:xfrm>
              <a:prstGeom prst="rect">
                <a:avLst/>
              </a:prstGeom>
              <a:blipFill>
                <a:blip r:embed="rId3"/>
                <a:stretch>
                  <a:fillRect l="-826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/>
              <p:nvPr/>
            </p:nvSpPr>
            <p:spPr>
              <a:xfrm>
                <a:off x="7644045" y="1140683"/>
                <a:ext cx="4175104" cy="172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Trouton’s typical value: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𝟗𝟎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 of a substance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5" y="1140683"/>
                <a:ext cx="4175104" cy="1724831"/>
              </a:xfrm>
              <a:prstGeom prst="rect">
                <a:avLst/>
              </a:prstGeom>
              <a:blipFill>
                <a:blip r:embed="rId12"/>
                <a:stretch>
                  <a:fillRect l="-2121" t="-2920" r="-3636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98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Thermodynamic Definition of Entropy (TDE)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don’t have an entropy-meter. However, the </a:t>
                </a:r>
                <a:r>
                  <a:rPr lang="en-US" sz="2400" b="1" dirty="0"/>
                  <a:t>Thermodynamic Definition of Entropy (TDE) </a:t>
                </a:r>
                <a:r>
                  <a:rPr lang="en-US" sz="2400" dirty="0"/>
                  <a:t>can help: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𝒓𝒆𝒗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where “rev” stands for a </a:t>
                </a:r>
                <a:r>
                  <a:rPr lang="en-US" sz="2400" b="1" dirty="0"/>
                  <a:t>reversible process</a:t>
                </a:r>
                <a:r>
                  <a:rPr lang="en-US" sz="2400" dirty="0"/>
                  <a:t>. What’s a reversible process? Generally, a process is reversible as long as there is </a:t>
                </a:r>
                <a:r>
                  <a:rPr lang="en-US" sz="2400" b="1" dirty="0"/>
                  <a:t>not a big temperature difference </a:t>
                </a:r>
                <a:r>
                  <a:rPr lang="en-US" sz="2400" dirty="0"/>
                  <a:t>between the system of interest and its surroundings, and we’re dealing with </a:t>
                </a:r>
                <a:r>
                  <a:rPr lang="en-US" sz="2400" b="1" dirty="0"/>
                  <a:t>pure substances</a:t>
                </a:r>
                <a:r>
                  <a:rPr lang="en-US" sz="2400" dirty="0"/>
                  <a:t>. So melting and freezing are reversible, but making coffee isn’t.</a:t>
                </a:r>
              </a:p>
              <a:p>
                <a:endParaRPr lang="en-US" sz="2400" dirty="0"/>
              </a:p>
              <a:p>
                <a:r>
                  <a:rPr lang="en-US" sz="2400" u="sng" dirty="0"/>
                  <a:t>Embedded in the TDE: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Adding</a:t>
                </a:r>
                <a:r>
                  <a:rPr lang="en-US" sz="2400" dirty="0"/>
                  <a:t> heat to an object means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up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Removing</a:t>
                </a:r>
                <a:r>
                  <a:rPr lang="en-US" sz="2400" dirty="0"/>
                  <a:t> heat from an object means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down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Adding heat to a </a:t>
                </a:r>
                <a:r>
                  <a:rPr lang="en-US" sz="2400" b="1" dirty="0"/>
                  <a:t>cold object </a:t>
                </a:r>
                <a:r>
                  <a:rPr lang="en-US" sz="2400" dirty="0"/>
                  <a:t>will raise its entropy </a:t>
                </a:r>
                <a:r>
                  <a:rPr lang="en-US" sz="2400" b="1" dirty="0"/>
                  <a:t>more</a:t>
                </a:r>
                <a:r>
                  <a:rPr lang="en-US" sz="2400" dirty="0"/>
                  <a:t> than adding the same amount of heat to an object that’s </a:t>
                </a:r>
                <a:r>
                  <a:rPr lang="en-US" sz="2400" b="1" dirty="0"/>
                  <a:t>already</a:t>
                </a:r>
                <a:r>
                  <a:rPr lang="en-US" sz="2400" dirty="0"/>
                  <a:t> </a:t>
                </a:r>
                <a:r>
                  <a:rPr lang="en-US" sz="2400" b="1" dirty="0"/>
                  <a:t>hot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blipFill>
                <a:blip r:embed="rId3"/>
                <a:stretch>
                  <a:fillRect l="-839" t="-932" r="-1153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ame 3">
            <a:extLst>
              <a:ext uri="{FF2B5EF4-FFF2-40B4-BE49-F238E27FC236}">
                <a16:creationId xmlns:a16="http://schemas.microsoft.com/office/drawing/2014/main" id="{3C4D4894-2377-224C-B5E9-B8F3BD4CAE18}"/>
              </a:ext>
            </a:extLst>
          </p:cNvPr>
          <p:cNvSpPr/>
          <p:nvPr/>
        </p:nvSpPr>
        <p:spPr>
          <a:xfrm>
            <a:off x="4872037" y="1062990"/>
            <a:ext cx="2425065" cy="960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A great use of the TDE: to measure entropies of phase transitions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phase transitions (melting, boiling, sublimation) occur at a fixed pressure and temperature, the TDE means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Water at 373 K has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=41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41000 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/373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b="1" i="1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blipFill>
                <a:blip r:embed="rId3"/>
                <a:stretch>
                  <a:fillRect l="-843" t="-1563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DB134-D84D-9C17-F02A-F5F4CFF6227B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DB134-D84D-9C17-F02A-F5F4CFF62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82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35D9-1BD9-FA4C-B4CC-AB260DACE493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Total energy (U)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E189D4-F534-49E3-B136-5AA2FCB47E5F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E189D4-F534-49E3-B136-5AA2FCB4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341137" y="3171859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sz="2000" dirty="0"/>
                  <a:t>Measure with the Joule experiment (”balloon popping” … we didn’t do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blipFill>
                <a:blip r:embed="rId6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31569F-2117-5D03-76AF-5EFFE4A54E53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31569F-2117-5D03-76AF-5EFFE4A54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6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BBAFF0-B041-3B4A-83B0-17F7CBBDF0D4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0886DA-CFB6-0F4C-8C23-3A1811EE894B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35A7D-4EF3-984E-9769-177447A3813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D93868-C615-1BCF-1141-50DD8DA0D169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D93868-C615-1BCF-1141-50DD8DA0D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CD594479-A459-7046-B273-58F4E53C4FC8}"/>
              </a:ext>
            </a:extLst>
          </p:cNvPr>
          <p:cNvSpPr/>
          <p:nvPr/>
        </p:nvSpPr>
        <p:spPr>
          <a:xfrm>
            <a:off x="6412047" y="1360170"/>
            <a:ext cx="2533422" cy="3818280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0F8CF-9607-8A46-A742-11E1F148557A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9DBE4-64A9-4B42-BDE1-168F4DEA1C8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176CE-C1D4-F140-B956-A9969E513EB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E27C0D63-E704-AD48-9E69-EF3150B8D423}"/>
              </a:ext>
            </a:extLst>
          </p:cNvPr>
          <p:cNvSpPr/>
          <p:nvPr/>
        </p:nvSpPr>
        <p:spPr>
          <a:xfrm flipH="1">
            <a:off x="1449276" y="617220"/>
            <a:ext cx="3831383" cy="4484898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B832F-BF3C-BD41-8324-0F857F98E139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6882-3A0D-6A45-A59C-0DFFEDA9574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AD908-1793-3448-8976-0DFA73CE5F3D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7BC97C-93F9-294D-9256-C677BE59D3FE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Enthalpy (H)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8CA74-08F2-1687-5B65-21B21D183DDA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8CA74-08F2-1687-5B65-21B21D183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4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3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1044</Words>
  <Application>Microsoft Macintosh PowerPoint</Application>
  <PresentationFormat>Widescreen</PresentationFormat>
  <Paragraphs>197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147</cp:revision>
  <dcterms:created xsi:type="dcterms:W3CDTF">2021-11-02T21:07:57Z</dcterms:created>
  <dcterms:modified xsi:type="dcterms:W3CDTF">2023-12-05T00:41:21Z</dcterms:modified>
</cp:coreProperties>
</file>